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7" r:id="rId4"/>
    <p:sldId id="288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1" r:id="rId15"/>
    <p:sldId id="272" r:id="rId16"/>
    <p:sldId id="273" r:id="rId17"/>
    <p:sldId id="274" r:id="rId18"/>
    <p:sldId id="276" r:id="rId19"/>
    <p:sldId id="281" r:id="rId20"/>
    <p:sldId id="283" r:id="rId21"/>
    <p:sldId id="284" r:id="rId22"/>
    <p:sldId id="285" r:id="rId23"/>
    <p:sldId id="278" r:id="rId24"/>
    <p:sldId id="286" r:id="rId25"/>
    <p:sldId id="280" r:id="rId26"/>
    <p:sldId id="28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36DAC3-9AD9-474D-B09E-9CF70D715B56}" type="datetimeFigureOut">
              <a:rPr lang="en-US" smtClean="0"/>
              <a:pPr/>
              <a:t>7/6/2022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0FF222-405E-41C8-9904-6C2132AA8A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182" y="2924944"/>
            <a:ext cx="77724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PERIODONTAL PLASTIC SURGERY-II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9" y="203200"/>
            <a:ext cx="84697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RUNGTA COLLEGE OF DENTAL SCIENCES AND RESEARCH</a:t>
            </a:r>
          </a:p>
          <a:p>
            <a:endParaRPr lang="en-US" dirty="0"/>
          </a:p>
        </p:txBody>
      </p:sp>
      <p:pic>
        <p:nvPicPr>
          <p:cNvPr id="5" name="Picture 4" descr="rungta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209" y="1268760"/>
            <a:ext cx="1295400" cy="113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91680" y="1642469"/>
            <a:ext cx="6216072" cy="1828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DEPARTMENT OF </a:t>
            </a: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PERIODONTOLOGY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endParaRPr lang="en-US" sz="36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FINAL </a:t>
            </a:r>
            <a:r>
              <a:rPr lang="en-US" sz="36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YEAR BDS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055" y="508518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PRESENTED BY: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Dr. </a:t>
            </a:r>
            <a:r>
              <a:rPr lang="en-US" dirty="0" err="1" smtClean="0">
                <a:solidFill>
                  <a:srgbClr val="FF0000"/>
                </a:solidFill>
              </a:rPr>
              <a:t>Aena</a:t>
            </a:r>
            <a:r>
              <a:rPr lang="en-US" dirty="0" smtClean="0">
                <a:solidFill>
                  <a:srgbClr val="FF0000"/>
                </a:solidFill>
              </a:rPr>
              <a:t> Jain </a:t>
            </a:r>
            <a:r>
              <a:rPr lang="en-US" dirty="0" err="1" smtClean="0">
                <a:solidFill>
                  <a:srgbClr val="FF0000"/>
                </a:solidFill>
              </a:rPr>
              <a:t>Pundir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Professor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Dept. of Periodontology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 smtClean="0"/>
              <a:t>The suturing of the flap should secure a close adaptation of the pedicle graft to the underlying recipient bed. </a:t>
            </a:r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Pressure is applied against the flap for 2-3 min in order to further secure a good adaptation.</a:t>
            </a:r>
          </a:p>
          <a:p>
            <a:pPr algn="just"/>
            <a:r>
              <a:rPr lang="en-US" i="1" dirty="0" smtClean="0"/>
              <a:t>To protect the surgical area during the initial phase of healing, a periodontal dressing is applied.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6261" y="1981200"/>
            <a:ext cx="40035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81991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</a:rPr>
              <a:t>FREE SOFT TISSUE GRAFT PROCEDURES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A free soft tissue graft of </a:t>
            </a:r>
            <a:r>
              <a:rPr lang="en-US" i="1" dirty="0" err="1" smtClean="0"/>
              <a:t>masticatory</a:t>
            </a:r>
            <a:r>
              <a:rPr lang="en-US" i="1" dirty="0" smtClean="0"/>
              <a:t> mucosa is usually selected when there is no acceptable donor tissue present in the area adjacent to the recession defect or when a thicker marginal tissue is desirable.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procedure can be used for the treatment of a single tooth as well as for groups of teeth.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graft used may either be </a:t>
            </a:r>
          </a:p>
          <a:p>
            <a:pPr algn="just">
              <a:buNone/>
            </a:pPr>
            <a:r>
              <a:rPr lang="en-US" i="1" dirty="0" smtClean="0"/>
              <a:t>(1) an </a:t>
            </a:r>
            <a:r>
              <a:rPr lang="en-US" i="1" dirty="0" err="1" smtClean="0"/>
              <a:t>epithelialized</a:t>
            </a:r>
            <a:r>
              <a:rPr lang="en-US" i="1" dirty="0" smtClean="0"/>
              <a:t> graft or </a:t>
            </a:r>
          </a:p>
          <a:p>
            <a:pPr algn="just">
              <a:buNone/>
            </a:pPr>
            <a:r>
              <a:rPr lang="en-US" i="1" dirty="0" smtClean="0"/>
              <a:t>(2) a </a:t>
            </a:r>
            <a:r>
              <a:rPr lang="en-US" i="1" dirty="0" err="1" smtClean="0"/>
              <a:t>subepithelial</a:t>
            </a:r>
            <a:r>
              <a:rPr lang="en-US" i="1" dirty="0" smtClean="0"/>
              <a:t> connective tissue graft of palatal </a:t>
            </a:r>
            <a:r>
              <a:rPr lang="en-US" i="1" dirty="0" err="1" smtClean="0"/>
              <a:t>masticatory</a:t>
            </a:r>
            <a:r>
              <a:rPr lang="en-US" i="1" dirty="0" smtClean="0"/>
              <a:t> mucosa.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981720"/>
          </a:xfrm>
        </p:spPr>
        <p:txBody>
          <a:bodyPr>
            <a:normAutofit/>
          </a:bodyPr>
          <a:lstStyle/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preparation of the recipient bed is crucial for the success of free graft procedure.</a:t>
            </a:r>
          </a:p>
          <a:p>
            <a:endParaRPr lang="en-US" i="1" dirty="0" smtClean="0"/>
          </a:p>
          <a:p>
            <a:r>
              <a:rPr lang="en-US" i="1" dirty="0" smtClean="0"/>
              <a:t>A 3-4-mm-wide recipient connective tissue bed apical as well as lateral of the recession defect should be prepared.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area is demarcated by first placing a horizontal incision, at the level of the </a:t>
            </a:r>
            <a:r>
              <a:rPr lang="en-US" i="1" dirty="0" err="1" smtClean="0"/>
              <a:t>cemento</a:t>
            </a:r>
            <a:r>
              <a:rPr lang="en-US" i="1" dirty="0" smtClean="0"/>
              <a:t>-enamel junction, in the </a:t>
            </a:r>
            <a:r>
              <a:rPr lang="en-US" i="1" dirty="0" err="1" smtClean="0"/>
              <a:t>interdental</a:t>
            </a:r>
            <a:r>
              <a:rPr lang="en-US" i="1" dirty="0" smtClean="0"/>
              <a:t> tissue on each side of the tooth to be treated.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6197" y="5429264"/>
            <a:ext cx="1987803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50004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EPITHELIALIZED SOFT TISSUE GRAFT  (FREE GINGIVAL GRAFT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7912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Subsequently, two vertical incisions, extending from the incision line placed in the </a:t>
            </a:r>
            <a:r>
              <a:rPr lang="en-US" i="1" dirty="0" err="1" smtClean="0"/>
              <a:t>interdental</a:t>
            </a:r>
            <a:r>
              <a:rPr lang="en-US" i="1" dirty="0" smtClean="0"/>
              <a:t> tissue to a level approximately 4-5 mm apical of the recession, are placed.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A horizontal incision is then made, connecting the two vertical incisions at their apical termination.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 Starting from an </a:t>
            </a:r>
            <a:r>
              <a:rPr lang="en-US" i="1" dirty="0" err="1" smtClean="0"/>
              <a:t>intracrevicular</a:t>
            </a:r>
            <a:r>
              <a:rPr lang="en-US" i="1" dirty="0" smtClean="0"/>
              <a:t> incision, a split incision is made to sharply dissect the epithelium and the outer portion of the connective tissue within the demarcated area.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5214936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just"/>
            <a:r>
              <a:rPr lang="en-US" i="1" dirty="0" smtClean="0"/>
              <a:t>To ensure that a graft of sufficient size and proper contour is removed from the donor area, a foil template of the recipient site is prepared.</a:t>
            </a:r>
          </a:p>
          <a:p>
            <a:pPr algn="just"/>
            <a:endParaRPr lang="en-US" i="1" dirty="0" smtClean="0"/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447800"/>
            <a:ext cx="2667000" cy="21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36576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i="1" dirty="0" smtClean="0"/>
              <a:t>This template is transferred to the donor site, the palatal mucosa</a:t>
            </a:r>
          </a:p>
          <a:p>
            <a:pPr algn="just"/>
            <a:r>
              <a:rPr lang="en-US" sz="2400" i="1" dirty="0" smtClean="0"/>
              <a:t>in the region of the premolars, and the required size of the graft is outlined by a shallow incision.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343" y="4752392"/>
            <a:ext cx="2628657" cy="21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A graft with a thickness of 2-3 mm is then dissected from the donor area.</a:t>
            </a:r>
          </a:p>
          <a:p>
            <a:pPr algn="just"/>
            <a:r>
              <a:rPr lang="en-US" i="1" dirty="0" smtClean="0"/>
              <a:t>The graft is immediately placed on the prepared recipient bed. </a:t>
            </a:r>
          </a:p>
          <a:p>
            <a:pPr algn="just"/>
            <a:r>
              <a:rPr lang="en-US" i="1" dirty="0" smtClean="0"/>
              <a:t>In order to immobilize the graft at the recipient site, the sutures must be anchored in the </a:t>
            </a:r>
            <a:r>
              <a:rPr lang="en-US" i="1" dirty="0" err="1" smtClean="0"/>
              <a:t>periosteum</a:t>
            </a:r>
            <a:r>
              <a:rPr lang="en-US" i="1" dirty="0" smtClean="0"/>
              <a:t> or in the adjacent attached gingiva.</a:t>
            </a:r>
          </a:p>
          <a:p>
            <a:pPr algn="just"/>
            <a:r>
              <a:rPr lang="en-US" i="1" dirty="0" smtClean="0"/>
              <a:t>Adequate numbers of sutures are placed to secure a close adaptation of the graft to the underlying connective tissue bed and root surface.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457700"/>
            <a:ext cx="3571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i="1" dirty="0" smtClean="0"/>
              <a:t>Before the placement of a periodontal dressing, pressure is exerted against the graft for some minutes in order to eliminate blood between the graft and the recipient bed.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wound in the donor area in the palate is, following the control of the bleeding, covered by a periodontal dressing. To maintain the dressing in place during the healing phase, the use of an acrylic plate may often be required.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The sutures and periodontal dressing are usually maintained for 2 weeks.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SUBEPITHELIAL CONNECTIVE TISSUE GRAFT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/>
              <a:t>The technique utilizing a </a:t>
            </a:r>
            <a:r>
              <a:rPr lang="en-US" i="1" dirty="0" err="1" smtClean="0"/>
              <a:t>subepithelial</a:t>
            </a:r>
            <a:r>
              <a:rPr lang="en-US" i="1" dirty="0" smtClean="0"/>
              <a:t> soft tissue graft, i.e. the connective tissue, involves the placement of the graft directly over the exposed root and the mobilization of a mucosal flap to be </a:t>
            </a:r>
            <a:r>
              <a:rPr lang="en-US" i="1" dirty="0" err="1" smtClean="0"/>
              <a:t>coronally</a:t>
            </a:r>
            <a:r>
              <a:rPr lang="en-US" i="1" dirty="0" smtClean="0"/>
              <a:t> moved for coverage of the graft</a:t>
            </a:r>
            <a:r>
              <a:rPr lang="en-US" b="1" i="1" dirty="0" smtClean="0">
                <a:solidFill>
                  <a:srgbClr val="C00000"/>
                </a:solidFill>
              </a:rPr>
              <a:t>(Langer &amp; Langer 1985).</a:t>
            </a: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/>
            <a:r>
              <a:rPr lang="en-US" i="1" dirty="0" smtClean="0"/>
              <a:t>The </a:t>
            </a:r>
            <a:r>
              <a:rPr lang="en-US" i="1" dirty="0" err="1" smtClean="0"/>
              <a:t>subepithelial</a:t>
            </a:r>
            <a:r>
              <a:rPr lang="en-US" i="1" dirty="0" smtClean="0"/>
              <a:t> connective graft is harvested from the palate or the </a:t>
            </a:r>
            <a:r>
              <a:rPr lang="en-US" i="1" dirty="0" err="1" smtClean="0"/>
              <a:t>retromolar</a:t>
            </a:r>
            <a:r>
              <a:rPr lang="en-US" i="1" dirty="0" smtClean="0"/>
              <a:t> pad by the use of a "</a:t>
            </a:r>
            <a:r>
              <a:rPr lang="en-US" b="1" i="1" dirty="0" smtClean="0">
                <a:solidFill>
                  <a:srgbClr val="C00000"/>
                </a:solidFill>
              </a:rPr>
              <a:t>trap door" </a:t>
            </a:r>
            <a:r>
              <a:rPr lang="en-US" i="1" dirty="0" smtClean="0"/>
              <a:t>approach.</a:t>
            </a: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i="1" dirty="0" smtClean="0"/>
              <a:t>                  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019800"/>
          </a:xfrm>
        </p:spPr>
        <p:txBody>
          <a:bodyPr/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CONNECTIVE TISSUE GRAFT COVERED BY A CORONALLY ADVANCED FLAP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A horizontal incision is first made in the facial surface of the </a:t>
            </a:r>
            <a:r>
              <a:rPr lang="en-US" i="1" dirty="0" err="1" smtClean="0"/>
              <a:t>interdental</a:t>
            </a:r>
            <a:r>
              <a:rPr lang="en-US" i="1" dirty="0" smtClean="0"/>
              <a:t> tissue on each side of the teeth to be treated.</a:t>
            </a:r>
          </a:p>
          <a:p>
            <a:pPr algn="just">
              <a:buNone/>
            </a:pPr>
            <a:endParaRPr lang="en-US" i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2667000" cy="173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3810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i="1" dirty="0" smtClean="0"/>
              <a:t>The incision should be placed just coronal to the intended level of root</a:t>
            </a:r>
          </a:p>
          <a:p>
            <a:pPr algn="just">
              <a:buFont typeface="Arial" pitchFamily="34" charset="0"/>
              <a:buChar char="•"/>
            </a:pPr>
            <a:endParaRPr lang="en-US" sz="2400" i="1" dirty="0" smtClean="0"/>
          </a:p>
          <a:p>
            <a:pPr algn="just"/>
            <a:endParaRPr lang="en-US" sz="2400" i="1" dirty="0" smtClean="0"/>
          </a:p>
          <a:p>
            <a:pPr algn="just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495800"/>
            <a:ext cx="3009900" cy="202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Care should be taken not to decrease the height of the papillae.</a:t>
            </a:r>
          </a:p>
          <a:p>
            <a:pPr algn="just">
              <a:buNone/>
            </a:pPr>
            <a:endParaRPr lang="en-US" sz="2400" i="1" dirty="0" smtClean="0">
              <a:latin typeface="+mj-lt"/>
            </a:endParaRPr>
          </a:p>
          <a:p>
            <a:pPr algn="just"/>
            <a:r>
              <a:rPr lang="en-US" sz="2400" i="1" dirty="0" smtClean="0">
                <a:latin typeface="+mj-lt"/>
              </a:rPr>
              <a:t>Subsequently, starting from the line of incision in the </a:t>
            </a:r>
            <a:r>
              <a:rPr lang="en-US" sz="2400" i="1" dirty="0" err="1" smtClean="0">
                <a:latin typeface="+mj-lt"/>
              </a:rPr>
              <a:t>interdental</a:t>
            </a:r>
            <a:r>
              <a:rPr lang="en-US" sz="2400" i="1" dirty="0" smtClean="0">
                <a:latin typeface="+mj-lt"/>
              </a:rPr>
              <a:t> area at the </a:t>
            </a:r>
            <a:r>
              <a:rPr lang="en-US" sz="2400" i="1" dirty="0" err="1" smtClean="0">
                <a:latin typeface="+mj-lt"/>
              </a:rPr>
              <a:t>mesial</a:t>
            </a:r>
            <a:r>
              <a:rPr lang="en-US" sz="2400" i="1" dirty="0" smtClean="0">
                <a:latin typeface="+mj-lt"/>
              </a:rPr>
              <a:t> and distal termination of the surgical area, two divergent, vertical incisions are placed and extended well beyond the mucogingival line.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580" y="4876800"/>
            <a:ext cx="300142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36576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400" i="1" dirty="0" smtClean="0">
                <a:latin typeface="+mj-lt"/>
              </a:rPr>
              <a:t>A split thickness flap is then prepared by sharp dissection and elevated to such an extent that it can be </a:t>
            </a:r>
            <a:r>
              <a:rPr lang="en-US" sz="2400" i="1" dirty="0" err="1" smtClean="0">
                <a:latin typeface="+mj-lt"/>
              </a:rPr>
              <a:t>coronally</a:t>
            </a:r>
            <a:r>
              <a:rPr lang="en-US" sz="2400" i="1" dirty="0" smtClean="0">
                <a:latin typeface="+mj-lt"/>
              </a:rPr>
              <a:t> repositioned at the level of the cemento-enamel junction without tension.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282" y="1772816"/>
            <a:ext cx="8503920" cy="4572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Root coverage procedures</a:t>
            </a:r>
          </a:p>
          <a:p>
            <a:r>
              <a:rPr lang="en-US" dirty="0" smtClean="0"/>
              <a:t>Laterally repositioned flap</a:t>
            </a:r>
          </a:p>
          <a:p>
            <a:r>
              <a:rPr lang="en-US" dirty="0" smtClean="0"/>
              <a:t>Free soft tissue graft procedure</a:t>
            </a:r>
          </a:p>
          <a:p>
            <a:r>
              <a:rPr lang="en-US" dirty="0" smtClean="0"/>
              <a:t>Summary </a:t>
            </a:r>
          </a:p>
          <a:p>
            <a:r>
              <a:rPr lang="en-US" dirty="0" smtClean="0"/>
              <a:t>References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5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i="1" dirty="0" smtClean="0"/>
              <a:t>A </a:t>
            </a:r>
            <a:r>
              <a:rPr lang="en-US" i="1" dirty="0" err="1" smtClean="0"/>
              <a:t>subepithelial</a:t>
            </a:r>
            <a:r>
              <a:rPr lang="en-US" i="1" dirty="0" smtClean="0"/>
              <a:t> connective tissue graft of </a:t>
            </a:r>
            <a:r>
              <a:rPr lang="en-US" i="1" dirty="0" err="1" smtClean="0"/>
              <a:t>masticatory</a:t>
            </a:r>
            <a:r>
              <a:rPr lang="en-US" i="1" dirty="0" smtClean="0"/>
              <a:t> mucosa is harvested on the palatal aspect of the maxillary premolars (or from the </a:t>
            </a:r>
            <a:r>
              <a:rPr lang="en-US" i="1" dirty="0" err="1" smtClean="0"/>
              <a:t>retromolar</a:t>
            </a:r>
            <a:r>
              <a:rPr lang="en-US" i="1" dirty="0" smtClean="0"/>
              <a:t> pad) by the use of a </a:t>
            </a:r>
            <a:r>
              <a:rPr lang="en-US" b="1" i="1" dirty="0" smtClean="0">
                <a:solidFill>
                  <a:srgbClr val="C00000"/>
                </a:solidFill>
              </a:rPr>
              <a:t>"TRAP DOOR" APPROACH.</a:t>
            </a:r>
          </a:p>
          <a:p>
            <a:pPr algn="just"/>
            <a:endParaRPr lang="en-US" b="1" i="1" dirty="0" smtClean="0">
              <a:solidFill>
                <a:srgbClr val="C00000"/>
              </a:solidFill>
            </a:endParaRPr>
          </a:p>
          <a:p>
            <a:pPr algn="just"/>
            <a:r>
              <a:rPr lang="en-US" i="1" dirty="0" smtClean="0"/>
              <a:t>A horizontal incision, perpendicular to the underlying bone surface, is made approximately 3 mm apical to the soft tissue margin.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343400"/>
            <a:ext cx="2590800" cy="168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+mj-lt"/>
              </a:rPr>
              <a:t>The </a:t>
            </a:r>
            <a:r>
              <a:rPr lang="en-US" sz="2400" i="1" dirty="0" err="1" smtClean="0">
                <a:latin typeface="+mj-lt"/>
              </a:rPr>
              <a:t>mesiodistal</a:t>
            </a:r>
            <a:r>
              <a:rPr lang="en-US" sz="2400" i="1" dirty="0" smtClean="0">
                <a:latin typeface="+mj-lt"/>
              </a:rPr>
              <a:t> extension of the incision is determined by the graft size required.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914400"/>
            <a:ext cx="3076912" cy="208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048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+mj-lt"/>
              </a:rPr>
              <a:t>To facilitate the removal of the graft, a vertical releasing incision can be made at the </a:t>
            </a:r>
            <a:r>
              <a:rPr lang="en-US" sz="2400" i="1" dirty="0" err="1" smtClean="0">
                <a:latin typeface="+mj-lt"/>
              </a:rPr>
              <a:t>mesial</a:t>
            </a:r>
            <a:r>
              <a:rPr lang="en-US" sz="2400" i="1" dirty="0" smtClean="0">
                <a:latin typeface="+mj-lt"/>
              </a:rPr>
              <a:t> termination of the primary incision.</a:t>
            </a: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latin typeface="+mj-lt"/>
            </a:endParaRPr>
          </a:p>
          <a:p>
            <a:endParaRPr lang="en-US" sz="2400" i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2400" i="1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2400" i="1" dirty="0" smtClean="0">
                <a:latin typeface="+mj-lt"/>
              </a:rPr>
              <a:t>An incision is then placed from the line of the first incision and directed apically to perform a split incision of the palatal mucosa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86200"/>
            <a:ext cx="2549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676400"/>
            <a:ext cx="3124201" cy="204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4803471"/>
            <a:ext cx="3048001" cy="20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9144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latin typeface="+mj-lt"/>
              </a:rPr>
              <a:t>A small </a:t>
            </a:r>
            <a:r>
              <a:rPr lang="en-US" sz="2400" i="1" dirty="0" err="1" smtClean="0">
                <a:latin typeface="+mj-lt"/>
              </a:rPr>
              <a:t>periosteal</a:t>
            </a:r>
            <a:r>
              <a:rPr lang="en-US" sz="2400" i="1" dirty="0" smtClean="0">
                <a:latin typeface="+mj-lt"/>
              </a:rPr>
              <a:t> elevator or the scalpel is used to release the connective tissue graft from the bone.</a:t>
            </a:r>
            <a:endParaRPr lang="en-US" sz="24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624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latin typeface="+mj-lt"/>
              </a:rPr>
              <a:t>Sutures may be placed in the graft before it is released completely free from the donor area to facilitate its placement at the recipient site.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The graft is immediately placed in the recipient site  and secured in position with interrupted sutures or a sling suture. </a:t>
            </a:r>
          </a:p>
          <a:p>
            <a:pPr algn="just"/>
            <a:endParaRPr lang="en-US" sz="2400" i="1" dirty="0" smtClean="0">
              <a:latin typeface="+mj-lt"/>
            </a:endParaRPr>
          </a:p>
          <a:p>
            <a:pPr algn="just"/>
            <a:endParaRPr lang="en-US" sz="2400" i="1" dirty="0" smtClean="0">
              <a:latin typeface="+mj-lt"/>
            </a:endParaRPr>
          </a:p>
          <a:p>
            <a:pPr algn="just"/>
            <a:endParaRPr lang="en-US" sz="2400" i="1" dirty="0" smtClean="0">
              <a:latin typeface="+mj-lt"/>
            </a:endParaRPr>
          </a:p>
          <a:p>
            <a:pPr algn="just"/>
            <a:endParaRPr lang="en-US" sz="2400" i="1" dirty="0" smtClean="0">
              <a:latin typeface="+mj-lt"/>
            </a:endParaRPr>
          </a:p>
          <a:p>
            <a:pPr algn="just">
              <a:buNone/>
            </a:pPr>
            <a:endParaRPr lang="en-US" sz="2400" i="1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>
                <a:latin typeface="+mj-lt"/>
              </a:rPr>
              <a:t>The mucosal flap is then sutured to cover the connective tissue graft.</a:t>
            </a:r>
          </a:p>
          <a:p>
            <a:pPr algn="just">
              <a:buNone/>
            </a:pPr>
            <a:r>
              <a:rPr lang="en-US" sz="2400" i="1" dirty="0" smtClean="0">
                <a:latin typeface="+mj-lt"/>
              </a:rPr>
              <a:t>    Interrupted sutures are placed in the papilla regions as well as along the wound of the vertical incisions.</a:t>
            </a:r>
          </a:p>
          <a:p>
            <a:pPr algn="just">
              <a:buNone/>
            </a:pPr>
            <a:r>
              <a:rPr lang="en-US" sz="2400" i="1" dirty="0" smtClean="0">
                <a:latin typeface="+mj-lt"/>
              </a:rPr>
              <a:t>    A surgical dressing may be applied for protection of the area during the first week of healing.</a:t>
            </a:r>
            <a:endParaRPr lang="en-US" sz="2400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31373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61144"/>
            <a:ext cx="2743200" cy="179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ADVANTAGES OF CT OVER FGG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Less invasive palatal wound </a:t>
            </a:r>
          </a:p>
          <a:p>
            <a:endParaRPr lang="en-US" sz="2800" dirty="0" smtClean="0"/>
          </a:p>
          <a:p>
            <a:r>
              <a:rPr lang="en-US" sz="2800" dirty="0" smtClean="0"/>
              <a:t>Improved esthetic result</a:t>
            </a:r>
          </a:p>
          <a:p>
            <a:endParaRPr lang="en-US" sz="2800" dirty="0" smtClean="0"/>
          </a:p>
          <a:p>
            <a:r>
              <a:rPr lang="en-US" sz="2800" dirty="0" smtClean="0"/>
              <a:t>Better color match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It carries the genetic message for the overlying epithelium to be keratinized.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Lack of keratinized gingiva, gingival recession, aberrant </a:t>
            </a:r>
            <a:r>
              <a:rPr lang="en-US" dirty="0" err="1" smtClean="0"/>
              <a:t>frenum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esthetic deformities of gingiva constitute </a:t>
            </a:r>
            <a:r>
              <a:rPr lang="en-US" dirty="0" err="1" smtClean="0"/>
              <a:t>mucogingival</a:t>
            </a:r>
            <a:r>
              <a:rPr lang="en-US" dirty="0"/>
              <a:t> </a:t>
            </a:r>
            <a:r>
              <a:rPr lang="en-US" dirty="0" smtClean="0"/>
              <a:t>problems. There </a:t>
            </a:r>
            <a:r>
              <a:rPr lang="en-US" dirty="0"/>
              <a:t>is </a:t>
            </a:r>
            <a:r>
              <a:rPr lang="en-US" dirty="0" smtClean="0"/>
              <a:t>no prescribed </a:t>
            </a:r>
            <a:r>
              <a:rPr lang="en-US" dirty="0"/>
              <a:t>minimum width of attached </a:t>
            </a:r>
            <a:r>
              <a:rPr lang="en-US" dirty="0" smtClean="0"/>
              <a:t>gingiva. A </a:t>
            </a:r>
            <a:r>
              <a:rPr lang="en-US" dirty="0"/>
              <a:t>wider zone of attached gingiva is desirable </a:t>
            </a:r>
            <a:r>
              <a:rPr lang="en-US" dirty="0" smtClean="0"/>
              <a:t>before orthodontic </a:t>
            </a:r>
            <a:r>
              <a:rPr lang="en-US" dirty="0"/>
              <a:t>treatment, and in teeth that serve as abutments </a:t>
            </a:r>
            <a:r>
              <a:rPr lang="en-US" dirty="0" smtClean="0"/>
              <a:t>as well </a:t>
            </a:r>
            <a:r>
              <a:rPr lang="en-US" dirty="0"/>
              <a:t>as in ridge areas bearing an implant or a </a:t>
            </a:r>
            <a:r>
              <a:rPr lang="en-US" dirty="0" smtClean="0"/>
              <a:t>denture. Free </a:t>
            </a:r>
            <a:r>
              <a:rPr lang="en-US" dirty="0"/>
              <a:t>gingival </a:t>
            </a:r>
            <a:r>
              <a:rPr lang="en-US" dirty="0" err="1"/>
              <a:t>autograft</a:t>
            </a:r>
            <a:r>
              <a:rPr lang="en-US" dirty="0"/>
              <a:t> is a more common procedure </a:t>
            </a:r>
            <a:r>
              <a:rPr lang="en-US" dirty="0" smtClean="0"/>
              <a:t>to augment </a:t>
            </a:r>
            <a:r>
              <a:rPr lang="en-US" dirty="0"/>
              <a:t>the width of attached </a:t>
            </a:r>
            <a:r>
              <a:rPr lang="en-US" dirty="0" smtClean="0"/>
              <a:t>gingiva. Apically </a:t>
            </a:r>
            <a:r>
              <a:rPr lang="en-US" dirty="0"/>
              <a:t>displaced flaps not only eliminate the pockets but </a:t>
            </a:r>
            <a:r>
              <a:rPr lang="en-US" dirty="0" smtClean="0"/>
              <a:t>also aid </a:t>
            </a:r>
            <a:r>
              <a:rPr lang="en-US" dirty="0"/>
              <a:t>in increasing the width of attached </a:t>
            </a:r>
            <a:r>
              <a:rPr lang="en-US" dirty="0" smtClean="0"/>
              <a:t>gingiva. The </a:t>
            </a:r>
            <a:r>
              <a:rPr lang="en-US" dirty="0" err="1"/>
              <a:t>subepithelial</a:t>
            </a:r>
            <a:r>
              <a:rPr lang="en-US" dirty="0"/>
              <a:t> connective tissue graft and </a:t>
            </a:r>
            <a:r>
              <a:rPr lang="en-US" dirty="0" err="1" smtClean="0"/>
              <a:t>coronally</a:t>
            </a:r>
            <a:r>
              <a:rPr lang="en-US" dirty="0"/>
              <a:t> </a:t>
            </a:r>
            <a:r>
              <a:rPr lang="en-US" dirty="0" smtClean="0"/>
              <a:t>advanced </a:t>
            </a:r>
            <a:r>
              <a:rPr lang="en-US" dirty="0"/>
              <a:t>flap procedures are the most predictable </a:t>
            </a:r>
            <a:r>
              <a:rPr lang="en-US" dirty="0" smtClean="0"/>
              <a:t>techniques for </a:t>
            </a:r>
            <a:r>
              <a:rPr lang="en-US" dirty="0"/>
              <a:t>root </a:t>
            </a:r>
            <a:r>
              <a:rPr lang="en-US" dirty="0" smtClean="0"/>
              <a:t>coverage. Pouch </a:t>
            </a:r>
            <a:r>
              <a:rPr lang="en-US" dirty="0"/>
              <a:t>and tunnel technique, VISTA, pin hole approach, use </a:t>
            </a:r>
            <a:r>
              <a:rPr lang="en-US" dirty="0" smtClean="0"/>
              <a:t>of allogenic </a:t>
            </a:r>
            <a:r>
              <a:rPr lang="en-US" dirty="0"/>
              <a:t>grafts are the techniques used for multiple </a:t>
            </a:r>
            <a:r>
              <a:rPr lang="en-US" dirty="0" smtClean="0"/>
              <a:t>root coverage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6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Newman MG, Takei HH, </a:t>
            </a:r>
            <a:r>
              <a:rPr lang="en-US" dirty="0" err="1"/>
              <a:t>Klokkevold</a:t>
            </a:r>
            <a:r>
              <a:rPr lang="en-US" dirty="0"/>
              <a:t> PR, Carranza FA. Carranza’s clinical       periodontology, 10th ed. Saunders Elsevier; 2007.</a:t>
            </a:r>
          </a:p>
          <a:p>
            <a:r>
              <a:rPr lang="en-US" dirty="0" err="1"/>
              <a:t>Lindhe</a:t>
            </a:r>
            <a:r>
              <a:rPr lang="en-US" dirty="0"/>
              <a:t> J, Lang NP and </a:t>
            </a:r>
            <a:r>
              <a:rPr lang="en-US" dirty="0" err="1"/>
              <a:t>Karring</a:t>
            </a:r>
            <a:r>
              <a:rPr lang="en-US" dirty="0"/>
              <a:t> T. Clinical Periodontology and Implant Dentistry. 6th ed. Oxford (UK): Blackwell Publishing Ltd.;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Learning Objectives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66747"/>
              </p:ext>
            </p:extLst>
          </p:nvPr>
        </p:nvGraphicFramePr>
        <p:xfrm>
          <a:off x="331914" y="2060848"/>
          <a:ext cx="8504238" cy="2392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4746">
                  <a:extLst>
                    <a:ext uri="{9D8B030D-6E8A-4147-A177-3AD203B41FA5}">
                      <a16:colId xmlns:a16="http://schemas.microsoft.com/office/drawing/2014/main" val="1801792167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152222157"/>
                    </a:ext>
                  </a:extLst>
                </a:gridCol>
                <a:gridCol w="2834746">
                  <a:extLst>
                    <a:ext uri="{9D8B030D-6E8A-4147-A177-3AD203B41FA5}">
                      <a16:colId xmlns:a16="http://schemas.microsoft.com/office/drawing/2014/main" val="4148356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Core area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Domain 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Category 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87388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</a:t>
                      </a:r>
                      <a:r>
                        <a:rPr lang="en-US" baseline="0" dirty="0" smtClean="0"/>
                        <a:t> to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9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Root coverage procedures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2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Laterally repositioned flap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2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Free soft tissue graft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8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4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ROOT COVERAGE PROCEDURES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i="1" dirty="0" smtClean="0"/>
              <a:t>(1) Pedicle soft tissue graft procedures and </a:t>
            </a:r>
          </a:p>
          <a:p>
            <a:pPr>
              <a:buNone/>
            </a:pPr>
            <a:r>
              <a:rPr lang="en-US" sz="2400" i="1" dirty="0" smtClean="0"/>
              <a:t>     e.g. laterally sliding flap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(2) Free soft tissue graft procedures.</a:t>
            </a:r>
          </a:p>
          <a:p>
            <a:pPr>
              <a:buNone/>
            </a:pPr>
            <a:r>
              <a:rPr lang="en-US" sz="2400" i="1" dirty="0" smtClean="0"/>
              <a:t>    e.g. </a:t>
            </a:r>
            <a:r>
              <a:rPr lang="en-US" sz="2400" i="1" dirty="0" err="1" smtClean="0"/>
              <a:t>coronally</a:t>
            </a:r>
            <a:r>
              <a:rPr lang="en-US" sz="2400" i="1" dirty="0" smtClean="0"/>
              <a:t> repositioned flap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7437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LATERALLY REPOSITIONED FLAP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Introduced by </a:t>
            </a:r>
            <a:r>
              <a:rPr lang="en-US" sz="2400" b="1" dirty="0" err="1" smtClean="0">
                <a:solidFill>
                  <a:srgbClr val="C00000"/>
                </a:solidFill>
              </a:rPr>
              <a:t>Grupe</a:t>
            </a:r>
            <a:r>
              <a:rPr lang="en-US" sz="2400" b="1" dirty="0" smtClean="0">
                <a:solidFill>
                  <a:srgbClr val="C00000"/>
                </a:solidFill>
              </a:rPr>
              <a:t> &amp;Warren (1956)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2400" i="1" dirty="0" smtClean="0"/>
              <a:t>This technique, which was called the laterally sliding flap operation, involved the reflection of a full thickness flap in a donor area adjacent to the defect and the subsequent lateral displacement of this flap to cover the exposed root surface.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/>
            <a:r>
              <a:rPr lang="en-US" sz="2400" i="1" dirty="0" smtClean="0"/>
              <a:t>In order to reduce the risk for recession on the donor tooth,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Grupe</a:t>
            </a:r>
            <a:r>
              <a:rPr lang="en-US" sz="2400" b="1" i="1" dirty="0" smtClean="0">
                <a:solidFill>
                  <a:srgbClr val="C00000"/>
                </a:solidFill>
              </a:rPr>
              <a:t> (1966)</a:t>
            </a:r>
            <a:r>
              <a:rPr lang="en-US" sz="2400" i="1" dirty="0" smtClean="0"/>
              <a:t> suggested that the marginal soft tissue should not be included in the flap. </a:t>
            </a:r>
          </a:p>
          <a:p>
            <a:pPr algn="just"/>
            <a:endParaRPr lang="en-US" sz="2400" i="1" dirty="0" smtClean="0"/>
          </a:p>
          <a:p>
            <a:pPr algn="just"/>
            <a:r>
              <a:rPr lang="en-US" sz="2400" b="1" i="1" dirty="0" err="1" smtClean="0">
                <a:solidFill>
                  <a:srgbClr val="C00000"/>
                </a:solidFill>
              </a:rPr>
              <a:t>Staffileno</a:t>
            </a:r>
            <a:r>
              <a:rPr lang="en-US" sz="2400" b="1" i="1" dirty="0" smtClean="0">
                <a:solidFill>
                  <a:srgbClr val="C00000"/>
                </a:solidFill>
              </a:rPr>
              <a:t> ( 1964) and Pfeifer &amp; Heller (1971) </a:t>
            </a:r>
            <a:r>
              <a:rPr lang="en-US" sz="2400" i="1" dirty="0" smtClean="0"/>
              <a:t>advocated the use of a split thickness flap to minimize the potential risk for development of dehiscence at the donor tooth.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857364"/>
            <a:ext cx="2952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785926"/>
            <a:ext cx="6019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1</a:t>
            </a:r>
            <a:r>
              <a:rPr lang="en-US" sz="2000" b="1" dirty="0" smtClean="0"/>
              <a:t>. </a:t>
            </a:r>
            <a:r>
              <a:rPr lang="en-US" sz="2000" b="1" i="1" dirty="0"/>
              <a:t>The rotational flap procedure </a:t>
            </a:r>
            <a:r>
              <a:rPr lang="en-US" sz="2000" b="1" i="1" dirty="0" smtClean="0"/>
              <a:t>is </a:t>
            </a:r>
            <a:r>
              <a:rPr lang="en-US" sz="2000" b="1" i="1" dirty="0"/>
              <a:t>initiated</a:t>
            </a:r>
          </a:p>
          <a:p>
            <a:pPr algn="just"/>
            <a:r>
              <a:rPr lang="en-US" sz="2000" b="1" i="1" dirty="0"/>
              <a:t>with the preparation of the recipient site. </a:t>
            </a:r>
            <a:endParaRPr lang="en-US" sz="2000" b="1" i="1" dirty="0" smtClean="0"/>
          </a:p>
          <a:p>
            <a:pPr algn="just"/>
            <a:r>
              <a:rPr lang="en-US" sz="2000" b="1" i="1" dirty="0" smtClean="0"/>
              <a:t>A reverse bevel </a:t>
            </a:r>
            <a:r>
              <a:rPr lang="en-US" sz="2000" b="1" i="1" dirty="0"/>
              <a:t>incision is made all along the soft tissue </a:t>
            </a:r>
            <a:r>
              <a:rPr lang="en-US" sz="2000" b="1" i="1" dirty="0" smtClean="0"/>
              <a:t>margin of the defect .</a:t>
            </a:r>
          </a:p>
          <a:p>
            <a:pPr algn="just"/>
            <a:r>
              <a:rPr lang="en-US" sz="2000" b="1" i="1" dirty="0" smtClean="0"/>
              <a:t> After removal of the dissected </a:t>
            </a:r>
            <a:r>
              <a:rPr lang="en-US" sz="2000" b="1" i="1" dirty="0"/>
              <a:t>pocket epithelium, the exposed root </a:t>
            </a:r>
            <a:r>
              <a:rPr lang="en-US" sz="2000" b="1" i="1" dirty="0" smtClean="0"/>
              <a:t>surface is </a:t>
            </a:r>
            <a:r>
              <a:rPr lang="en-US" sz="2000" b="1" i="1" dirty="0"/>
              <a:t>thoroughly curetted.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85720" y="4714884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2. </a:t>
            </a:r>
            <a:r>
              <a:rPr lang="en-US" sz="2000" b="1" i="1" dirty="0" smtClean="0"/>
              <a:t>At </a:t>
            </a:r>
            <a:r>
              <a:rPr lang="en-US" sz="2000" b="1" i="1" dirty="0"/>
              <a:t>a distance of approximately 3 mm from </a:t>
            </a:r>
            <a:r>
              <a:rPr lang="en-US" sz="2000" b="1" i="1" dirty="0" smtClean="0"/>
              <a:t>the wound </a:t>
            </a:r>
            <a:r>
              <a:rPr lang="en-US" sz="2000" b="1" i="1" dirty="0"/>
              <a:t>edge which delineates the defect at the </a:t>
            </a:r>
            <a:r>
              <a:rPr lang="en-US" sz="2000" b="1" i="1" dirty="0" smtClean="0"/>
              <a:t>side opposite </a:t>
            </a:r>
            <a:r>
              <a:rPr lang="en-US" sz="2000" b="1" i="1" dirty="0"/>
              <a:t>the donor area, a superficial incision </a:t>
            </a:r>
            <a:r>
              <a:rPr lang="en-US" sz="2000" b="1" i="1" dirty="0" smtClean="0"/>
              <a:t>is made </a:t>
            </a:r>
            <a:r>
              <a:rPr lang="en-US" sz="2000" b="1" i="1" dirty="0"/>
              <a:t>extending from the gingival margin to a </a:t>
            </a:r>
            <a:r>
              <a:rPr lang="en-US" sz="2000" b="1" i="1" dirty="0" smtClean="0"/>
              <a:t>level approximately </a:t>
            </a:r>
            <a:r>
              <a:rPr lang="en-US" sz="2000" b="1" i="1" dirty="0"/>
              <a:t>3 mm apical to the </a:t>
            </a:r>
            <a:r>
              <a:rPr lang="en-US" sz="2000" b="1" i="1" dirty="0" smtClean="0"/>
              <a:t>defect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025" y="4643446"/>
            <a:ext cx="2847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33600" y="304800"/>
            <a:ext cx="51526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LATERALLY REPOSITIONED FLAP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00232" y="785794"/>
            <a:ext cx="5289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Introduced by </a:t>
            </a:r>
            <a:r>
              <a:rPr lang="en-US" sz="2400" b="1" dirty="0" err="1" smtClean="0">
                <a:solidFill>
                  <a:srgbClr val="C00000"/>
                </a:solidFill>
              </a:rPr>
              <a:t>Grupe</a:t>
            </a:r>
            <a:r>
              <a:rPr lang="en-US" sz="2400" b="1" dirty="0" smtClean="0">
                <a:solidFill>
                  <a:srgbClr val="C00000"/>
                </a:solidFill>
              </a:rPr>
              <a:t> &amp;Warren (1956)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In this way a 3-mmwide recipient bed is created at the one side of the defect, as well as apically to the defect.</a:t>
            </a:r>
          </a:p>
          <a:p>
            <a:pPr algn="just">
              <a:buFont typeface="Wingdings" pitchFamily="2" charset="2"/>
              <a:buChar char="ü"/>
            </a:pPr>
            <a:endParaRPr lang="en-US" sz="2400" i="1" dirty="0" smtClean="0"/>
          </a:p>
          <a:p>
            <a:pPr algn="just"/>
            <a:r>
              <a:rPr lang="en-US" sz="2400" i="1" dirty="0" smtClean="0"/>
              <a:t>A tissue flap to cover the recession is then dissected in the adjacent donor area. </a:t>
            </a:r>
          </a:p>
          <a:p>
            <a:pPr algn="just"/>
            <a:r>
              <a:rPr lang="en-US" sz="2400" i="1" dirty="0" smtClean="0"/>
              <a:t>The preparation of this flap is initiated by a vertical superficial incision placed parallel to the wound edge of the recession and at a distance which exceeds the width of the recipient bed and the exposed root surface of approximately 3 mm.</a:t>
            </a:r>
          </a:p>
          <a:p>
            <a:pPr algn="just">
              <a:buFont typeface="Wingdings" pitchFamily="2" charset="2"/>
              <a:buChar char="ü"/>
            </a:pPr>
            <a:endParaRPr lang="en-US" sz="2400" i="1" dirty="0" smtClean="0"/>
          </a:p>
          <a:p>
            <a:pPr algn="just">
              <a:buNone/>
            </a:pPr>
            <a:endParaRPr lang="en-US" sz="2400" i="1" dirty="0" smtClean="0"/>
          </a:p>
          <a:p>
            <a:pPr algn="just">
              <a:buNone/>
            </a:pP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2150" y="4400550"/>
            <a:ext cx="3371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This incision is extended beyond the apical level of the recipient bed and is terminated within the lining mucosa with an oblique releasing incision directed towards the recession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just"/>
            <a:r>
              <a:rPr lang="en-US" i="1" dirty="0" smtClean="0"/>
              <a:t>A split thickness flap is then prepared by sharp dissection within the area delineated by these incisions so that a layer of connective tissue is left covering the bone in the donor area when the flap is laterally displaced over the denuded root surface.</a:t>
            </a:r>
          </a:p>
          <a:p>
            <a:pPr algn="just"/>
            <a:endParaRPr lang="en-US" i="1" dirty="0" smtClean="0"/>
          </a:p>
          <a:p>
            <a:pPr algn="just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67000"/>
            <a:ext cx="40100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343</TotalTime>
  <Words>1676</Words>
  <Application>Microsoft Office PowerPoint</Application>
  <PresentationFormat>On-screen Show (4:3)</PresentationFormat>
  <Paragraphs>162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Aharoni</vt:lpstr>
      <vt:lpstr>Arial</vt:lpstr>
      <vt:lpstr>Calibri</vt:lpstr>
      <vt:lpstr>Constantia</vt:lpstr>
      <vt:lpstr>Georgia</vt:lpstr>
      <vt:lpstr>Wingdings</vt:lpstr>
      <vt:lpstr>Wingdings 2</vt:lpstr>
      <vt:lpstr>Civic</vt:lpstr>
      <vt:lpstr>Flow</vt:lpstr>
      <vt:lpstr>PERIODONTAL PLASTIC SURGERY-II</vt:lpstr>
      <vt:lpstr>Contents </vt:lpstr>
      <vt:lpstr>Specific Learning Objectives</vt:lpstr>
      <vt:lpstr>ROOT COVERAGE PROCEDURES</vt:lpstr>
      <vt:lpstr>LATERALLY REPOSITIONED FLAP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SOFT TISSUE GRAFT PROCEDURES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SUBEPITHELIAL CONNECTIVE TISSUE GRAFT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 OF CT OVER FGG</vt:lpstr>
      <vt:lpstr>Summary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PLASTIC SURGERY-II</dc:title>
  <dc:creator>Rungta</dc:creator>
  <cp:lastModifiedBy>DELL</cp:lastModifiedBy>
  <cp:revision>40</cp:revision>
  <dcterms:created xsi:type="dcterms:W3CDTF">2012-11-23T04:53:54Z</dcterms:created>
  <dcterms:modified xsi:type="dcterms:W3CDTF">2022-07-06T06:55:13Z</dcterms:modified>
</cp:coreProperties>
</file>